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56" r:id="rId3"/>
    <p:sldId id="258" r:id="rId4"/>
    <p:sldId id="259" r:id="rId5"/>
    <p:sldId id="260" r:id="rId6"/>
    <p:sldId id="290" r:id="rId7"/>
    <p:sldId id="286" r:id="rId8"/>
    <p:sldId id="264" r:id="rId9"/>
    <p:sldId id="285" r:id="rId10"/>
    <p:sldId id="287" r:id="rId11"/>
    <p:sldId id="288" r:id="rId12"/>
    <p:sldId id="289" r:id="rId13"/>
    <p:sldId id="291" r:id="rId14"/>
    <p:sldId id="293" r:id="rId15"/>
    <p:sldId id="294" r:id="rId16"/>
    <p:sldId id="296" r:id="rId17"/>
    <p:sldId id="301" r:id="rId18"/>
    <p:sldId id="297" r:id="rId19"/>
    <p:sldId id="298" r:id="rId20"/>
    <p:sldId id="299" r:id="rId21"/>
    <p:sldId id="300" r:id="rId22"/>
    <p:sldId id="302" r:id="rId23"/>
    <p:sldId id="283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6858000" cy="9144000"/>
  <p:embeddedFontLst>
    <p:embeddedFont>
      <p:font typeface="Play" panose="020B0604020202020204" charset="0"/>
      <p:regular r:id="rId32"/>
      <p:bold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ifWRft9LO8uSDkamJaw7qjAfdc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dc2a110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dc2a110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854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dc2a110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dc2a110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3099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dc2a110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dc2a110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140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dc2a110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dc2a110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563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dc2a110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dc2a110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872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dc2a110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dc2a110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1320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dc2a110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dc2a110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837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dc2a110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dc2a110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8818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dc2a110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dc2a110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8307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dc2a110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dc2a110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487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dc2a110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dc2a110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6667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dc2a110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dc2a110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4083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dc2a110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dc2a110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7016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dc2a110c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cdc2a110c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dc204e68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cdc204e68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dc204e68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dc204e68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dc204e68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cdc204e68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dc204e68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cdc204e68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dc204e68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dc204e68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We began by creating</a:t>
            </a: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5012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dc0516d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2cdc0516dd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dc2a110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dc2a110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938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dc2a110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dc2a110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763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dc2a110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dc2a110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dc2a110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dc2a110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83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3840479" y="353252"/>
            <a:ext cx="4161665" cy="55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i="0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DC Water Asset Management</a:t>
            </a:r>
            <a:endParaRPr dirty="0">
              <a:solidFill>
                <a:srgbClr val="00B050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6" name="Google Shape;89;p2">
            <a:extLst>
              <a:ext uri="{FF2B5EF4-FFF2-40B4-BE49-F238E27FC236}">
                <a16:creationId xmlns:a16="http://schemas.microsoft.com/office/drawing/2014/main" id="{1AA7CD19-200D-4112-D427-5EA97448322A}"/>
              </a:ext>
            </a:extLst>
          </p:cNvPr>
          <p:cNvSpPr txBox="1">
            <a:spLocks/>
          </p:cNvSpPr>
          <p:nvPr/>
        </p:nvSpPr>
        <p:spPr>
          <a:xfrm>
            <a:off x="4225431" y="1420833"/>
            <a:ext cx="3236975" cy="254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Font typeface="Arial"/>
              <a:buNone/>
            </a:pPr>
            <a:r>
              <a:rPr lang="en-US" sz="24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Project – 4 </a:t>
            </a:r>
          </a:p>
          <a:p>
            <a:pPr marL="0" indent="0" algn="ctr">
              <a:spcBef>
                <a:spcPts val="0"/>
              </a:spcBef>
              <a:buSzPts val="2800"/>
              <a:buFont typeface="Arial"/>
              <a:buNone/>
            </a:pPr>
            <a:endParaRPr lang="en-US" sz="2400" dirty="0">
              <a:solidFill>
                <a:srgbClr val="00B0F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 algn="ctr">
              <a:spcBef>
                <a:spcPts val="0"/>
              </a:spcBef>
              <a:buSzPts val="2800"/>
              <a:buFont typeface="Arial"/>
              <a:buNone/>
            </a:pPr>
            <a:r>
              <a:rPr lang="en-US" sz="24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</a:p>
          <a:p>
            <a:pPr marL="0" indent="0" algn="ctr">
              <a:spcBef>
                <a:spcPts val="0"/>
              </a:spcBef>
              <a:buSzPts val="2800"/>
              <a:buFont typeface="Arial"/>
              <a:buNone/>
            </a:pPr>
            <a:endParaRPr lang="en-US" sz="2400" dirty="0">
              <a:solidFill>
                <a:srgbClr val="00B0F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 algn="ctr">
              <a:spcBef>
                <a:spcPts val="0"/>
              </a:spcBef>
              <a:buSzPts val="2800"/>
              <a:buFont typeface="Arial"/>
              <a:buNone/>
            </a:pPr>
            <a:r>
              <a:rPr lang="en-US" sz="24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Final  </a:t>
            </a:r>
          </a:p>
          <a:p>
            <a:pPr marL="0" indent="0" algn="ctr">
              <a:spcBef>
                <a:spcPts val="0"/>
              </a:spcBef>
              <a:buSzPts val="2800"/>
              <a:buFont typeface="Arial"/>
              <a:buNone/>
            </a:pPr>
            <a:endParaRPr lang="en-US" sz="2400" dirty="0">
              <a:solidFill>
                <a:srgbClr val="00B0F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 algn="ctr">
              <a:spcBef>
                <a:spcPts val="0"/>
              </a:spcBef>
              <a:buSzPts val="2800"/>
              <a:buFont typeface="Arial"/>
              <a:buNone/>
            </a:pPr>
            <a:r>
              <a:rPr lang="en-US" sz="24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Presentation</a:t>
            </a:r>
          </a:p>
          <a:p>
            <a:pPr marL="0" indent="0" algn="ctr">
              <a:spcBef>
                <a:spcPts val="0"/>
              </a:spcBef>
              <a:buSzPts val="2800"/>
              <a:buFont typeface="Arial"/>
              <a:buNone/>
            </a:pPr>
            <a:endParaRPr lang="en-US" sz="2400" b="1" dirty="0">
              <a:solidFill>
                <a:srgbClr val="00B0F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 algn="ctr">
              <a:spcBef>
                <a:spcPts val="0"/>
              </a:spcBef>
              <a:buSzPts val="2800"/>
              <a:buFont typeface="Arial"/>
              <a:buNone/>
            </a:pPr>
            <a:r>
              <a:rPr lang="en-US" sz="2400" dirty="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April 22, 2024</a:t>
            </a:r>
          </a:p>
          <a:p>
            <a:pPr marL="0" indent="0" algn="ctr">
              <a:spcBef>
                <a:spcPts val="0"/>
              </a:spcBef>
              <a:buSzPts val="2800"/>
              <a:buFont typeface="Arial"/>
              <a:buNone/>
            </a:pPr>
            <a:endParaRPr lang="en-US" sz="2400" b="1" dirty="0">
              <a:solidFill>
                <a:srgbClr val="00B0F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 algn="ctr">
              <a:spcBef>
                <a:spcPts val="0"/>
              </a:spcBef>
              <a:buSzPts val="2800"/>
              <a:buFont typeface="Arial"/>
              <a:buNone/>
            </a:pPr>
            <a:endParaRPr lang="en-US" sz="2400" b="1" dirty="0">
              <a:solidFill>
                <a:srgbClr val="00B0F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 algn="ctr">
              <a:spcBef>
                <a:spcPts val="0"/>
              </a:spcBef>
              <a:buSzPts val="2800"/>
              <a:buFont typeface="Arial"/>
              <a:buNone/>
            </a:pPr>
            <a:endParaRPr lang="en-US" sz="2400" b="1" dirty="0">
              <a:solidFill>
                <a:srgbClr val="00B0F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 algn="ctr">
              <a:spcBef>
                <a:spcPts val="0"/>
              </a:spcBef>
              <a:buSzPts val="2800"/>
              <a:buFont typeface="Arial"/>
              <a:buNone/>
            </a:pPr>
            <a:endParaRPr lang="en-US" sz="2400" b="1" dirty="0">
              <a:solidFill>
                <a:srgbClr val="00B0F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2" indent="0">
              <a:spcBef>
                <a:spcPts val="0"/>
              </a:spcBef>
              <a:buSzPts val="2800"/>
              <a:buNone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Erin Cooper</a:t>
            </a:r>
          </a:p>
          <a:p>
            <a:pPr marL="914400" lvl="2" indent="0">
              <a:spcBef>
                <a:spcPts val="0"/>
              </a:spcBef>
              <a:buSzPts val="2800"/>
              <a:buNone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Eyasu Yilma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  <a:p>
            <a:pPr marL="228600" indent="-50800" algn="ctr">
              <a:buSzPts val="2800"/>
              <a:buFont typeface="Arial"/>
              <a:buNone/>
            </a:pP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CD8444-5AB7-90FF-C627-C1DFB20BC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988" y="1252038"/>
            <a:ext cx="3693863" cy="36822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305CB2-8AF1-00EF-FC45-704E0C14F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93" y="1356825"/>
            <a:ext cx="3685956" cy="3682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2D8D01-97FC-E908-8174-7557F5841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" y="203477"/>
            <a:ext cx="3372323" cy="7906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689F4F-6437-8559-04D1-D06201DB4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392" y="152918"/>
            <a:ext cx="3372323" cy="7906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77C90-2A50-00C8-B880-7E2D8D2530AF}"/>
              </a:ext>
            </a:extLst>
          </p:cNvPr>
          <p:cNvSpPr txBox="1"/>
          <p:nvPr/>
        </p:nvSpPr>
        <p:spPr>
          <a:xfrm flipH="1">
            <a:off x="310234" y="710847"/>
            <a:ext cx="4023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Make Prediction</a:t>
            </a:r>
          </a:p>
        </p:txBody>
      </p:sp>
      <p:pic>
        <p:nvPicPr>
          <p:cNvPr id="4" name="Google Shape;173;g2cdc2a110c9_0_18">
            <a:extLst>
              <a:ext uri="{FF2B5EF4-FFF2-40B4-BE49-F238E27FC236}">
                <a16:creationId xmlns:a16="http://schemas.microsoft.com/office/drawing/2014/main" id="{916EA238-03DC-12E9-804C-F27430F038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" r="35871"/>
          <a:stretch/>
        </p:blipFill>
        <p:spPr>
          <a:xfrm>
            <a:off x="5824728" y="523821"/>
            <a:ext cx="6008763" cy="56013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6321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77C90-2A50-00C8-B880-7E2D8D2530AF}"/>
              </a:ext>
            </a:extLst>
          </p:cNvPr>
          <p:cNvSpPr txBox="1"/>
          <p:nvPr/>
        </p:nvSpPr>
        <p:spPr>
          <a:xfrm flipH="1">
            <a:off x="221550" y="710847"/>
            <a:ext cx="5075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Resampled Dataset</a:t>
            </a:r>
          </a:p>
        </p:txBody>
      </p:sp>
      <p:pic>
        <p:nvPicPr>
          <p:cNvPr id="4" name="Google Shape;179;g2cdc2a110c9_0_24"/>
          <p:cNvPicPr preferRelativeResize="0"/>
          <p:nvPr/>
        </p:nvPicPr>
        <p:blipFill rotWithShape="1">
          <a:blip r:embed="rId3">
            <a:alphaModFix/>
          </a:blip>
          <a:srcRect r="21533"/>
          <a:stretch/>
        </p:blipFill>
        <p:spPr>
          <a:xfrm>
            <a:off x="5760358" y="280806"/>
            <a:ext cx="6057842" cy="5915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5359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77C90-2A50-00C8-B880-7E2D8D2530AF}"/>
              </a:ext>
            </a:extLst>
          </p:cNvPr>
          <p:cNvSpPr txBox="1"/>
          <p:nvPr/>
        </p:nvSpPr>
        <p:spPr>
          <a:xfrm flipH="1">
            <a:off x="-40928" y="710847"/>
            <a:ext cx="5338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B245E-965A-1AEA-F2ED-29550BCCC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305" y="61418"/>
            <a:ext cx="6061947" cy="616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2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8" name="Google Shape;168;g2cdc2a110c9_0_12"/>
          <p:cNvSpPr txBox="1"/>
          <p:nvPr/>
        </p:nvSpPr>
        <p:spPr>
          <a:xfrm>
            <a:off x="645066" y="2031101"/>
            <a:ext cx="3994825" cy="35119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SQL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000" dirty="0">
                <a:solidFill>
                  <a:srgbClr val="00B050"/>
                </a:solidFill>
                <a:ea typeface="+mn-ea"/>
              </a:rPr>
              <a:t>Python Pandas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12590-55E8-FDE5-C0AA-B4D7B83A90EA}"/>
              </a:ext>
            </a:extLst>
          </p:cNvPr>
          <p:cNvSpPr txBox="1"/>
          <p:nvPr/>
        </p:nvSpPr>
        <p:spPr>
          <a:xfrm flipH="1">
            <a:off x="221550" y="478229"/>
            <a:ext cx="51650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Flow Share </a:t>
            </a:r>
            <a:r>
              <a:rPr lang="en-US" sz="4400" dirty="0">
                <a:solidFill>
                  <a:srgbClr val="00B0F0"/>
                </a:solidFill>
              </a:rPr>
              <a:t>Calculation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CFB8C-A131-02FF-8C89-E752B4600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069" y="143859"/>
            <a:ext cx="6039460" cy="603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43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12590-55E8-FDE5-C0AA-B4D7B83A90EA}"/>
              </a:ext>
            </a:extLst>
          </p:cNvPr>
          <p:cNvSpPr txBox="1"/>
          <p:nvPr/>
        </p:nvSpPr>
        <p:spPr>
          <a:xfrm flipH="1">
            <a:off x="-62617" y="493982"/>
            <a:ext cx="516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dirty="0">
                <a:solidFill>
                  <a:schemeClr val="accent4"/>
                </a:solidFill>
              </a:rPr>
              <a:t>Data Acquisition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79D26C-CE9B-F829-BB17-BA29591D9621}"/>
              </a:ext>
            </a:extLst>
          </p:cNvPr>
          <p:cNvSpPr txBox="1"/>
          <p:nvPr/>
        </p:nvSpPr>
        <p:spPr>
          <a:xfrm>
            <a:off x="407471" y="2255531"/>
            <a:ext cx="4576009" cy="2856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dirty="0">
                <a:solidFill>
                  <a:schemeClr val="accent6"/>
                </a:solidFill>
              </a:rPr>
              <a:t>Maximo  -  Labor hours per Job number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800" dirty="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dirty="0">
                <a:solidFill>
                  <a:schemeClr val="accent6"/>
                </a:solidFill>
              </a:rPr>
              <a:t>User Jurisdiction -  Flow Report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800" dirty="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dirty="0">
                <a:solidFill>
                  <a:schemeClr val="accent6"/>
                </a:solidFill>
              </a:rPr>
              <a:t>DC Water - Asset Database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800" dirty="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dirty="0">
                <a:solidFill>
                  <a:schemeClr val="accent6"/>
                </a:solidFill>
              </a:rPr>
              <a:t>Consultant/Contractor Report - Pipe Inspection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FE72C8-6E1D-B16E-D24E-809645F38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380" y="354959"/>
            <a:ext cx="5455674" cy="549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12590-55E8-FDE5-C0AA-B4D7B83A90EA}"/>
              </a:ext>
            </a:extLst>
          </p:cNvPr>
          <p:cNvSpPr txBox="1"/>
          <p:nvPr/>
        </p:nvSpPr>
        <p:spPr>
          <a:xfrm flipH="1">
            <a:off x="-62617" y="493982"/>
            <a:ext cx="5165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F9ED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 Preprocess and Filtering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79D26C-CE9B-F829-BB17-BA29591D9621}"/>
              </a:ext>
            </a:extLst>
          </p:cNvPr>
          <p:cNvSpPr txBox="1"/>
          <p:nvPr/>
        </p:nvSpPr>
        <p:spPr>
          <a:xfrm>
            <a:off x="407471" y="2255531"/>
            <a:ext cx="4576009" cy="260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Upload in SQL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800" dirty="0">
              <a:solidFill>
                <a:srgbClr val="4EA72E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Join using location Id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800" dirty="0">
              <a:solidFill>
                <a:srgbClr val="4EA72E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4EA72E"/>
                </a:solidFill>
              </a:rPr>
              <a:t>Download CSV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EA72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Import Python Pandas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526FCE-EDAA-81A9-0F06-02FDAAEE6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260" y="712262"/>
            <a:ext cx="4037834" cy="4712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B9C53-89D8-A86B-AC44-40E0E2043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763" y="1587109"/>
            <a:ext cx="4421885" cy="383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4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1A731D-2D9C-E82F-AC60-18C8F6D45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99" y="122851"/>
            <a:ext cx="7548041" cy="5637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C2DDE-ACA1-CA70-3C79-B4DD70E32474}"/>
              </a:ext>
            </a:extLst>
          </p:cNvPr>
          <p:cNvSpPr txBox="1"/>
          <p:nvPr/>
        </p:nvSpPr>
        <p:spPr>
          <a:xfrm>
            <a:off x="866212" y="779920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District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C1CC4-26DC-D11F-9D73-B1A29299A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064" t="44231"/>
          <a:stretch/>
        </p:blipFill>
        <p:spPr>
          <a:xfrm>
            <a:off x="946906" y="2092314"/>
            <a:ext cx="2536787" cy="340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4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8C2DDE-ACA1-CA70-3C79-B4DD70E32474}"/>
              </a:ext>
            </a:extLst>
          </p:cNvPr>
          <p:cNvSpPr txBox="1"/>
          <p:nvPr/>
        </p:nvSpPr>
        <p:spPr>
          <a:xfrm>
            <a:off x="879525" y="634481"/>
            <a:ext cx="3288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dirty="0">
                <a:solidFill>
                  <a:srgbClr val="00B0F0"/>
                </a:solidFill>
              </a:rPr>
              <a:t>Suburban User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8" name="Google Shape;218;g2cdc204e68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183" y="388730"/>
            <a:ext cx="6184583" cy="5265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EC0788-E4AF-5C6B-7F59-204EC775B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33" y="2122508"/>
            <a:ext cx="5347031" cy="294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28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C29E1-6553-AAFD-0017-0A5F4E903046}"/>
              </a:ext>
            </a:extLst>
          </p:cNvPr>
          <p:cNvSpPr txBox="1"/>
          <p:nvPr/>
        </p:nvSpPr>
        <p:spPr>
          <a:xfrm>
            <a:off x="824190" y="561296"/>
            <a:ext cx="25028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Flow Share </a:t>
            </a:r>
            <a:r>
              <a:rPr lang="en-US" sz="3600" dirty="0" err="1">
                <a:solidFill>
                  <a:srgbClr val="00B0F0"/>
                </a:solidFill>
              </a:rPr>
              <a:t>Cont’s</a:t>
            </a:r>
            <a:endParaRPr lang="en-US" sz="3600" dirty="0">
              <a:solidFill>
                <a:srgbClr val="00B0F0"/>
              </a:solidFill>
            </a:endParaRPr>
          </a:p>
        </p:txBody>
      </p:sp>
      <p:pic>
        <p:nvPicPr>
          <p:cNvPr id="226" name="Google Shape;226;g2cdc2a110c9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279" y="561296"/>
            <a:ext cx="7915030" cy="301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cdc2a110c9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1279" y="3808633"/>
            <a:ext cx="7915030" cy="18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A10DE7-EABB-F23A-ADFD-2051D0044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7" y="2412032"/>
            <a:ext cx="3958162" cy="222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41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E4C0B0-1D72-B769-FC5B-4B0CDFFA2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212" y="587829"/>
            <a:ext cx="10344912" cy="47119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185662-5E72-7A5C-72D5-C741BB2D4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252" y="-118020"/>
            <a:ext cx="2871465" cy="15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42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9113A8-FC15-118B-8479-D9379AA61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96" y="699914"/>
            <a:ext cx="10644539" cy="4450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F75A3E-32D8-312E-906C-9E27002E0614}"/>
              </a:ext>
            </a:extLst>
          </p:cNvPr>
          <p:cNvSpPr txBox="1"/>
          <p:nvPr/>
        </p:nvSpPr>
        <p:spPr>
          <a:xfrm>
            <a:off x="641397" y="1782542"/>
            <a:ext cx="9437199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2800"/>
              <a:buNone/>
              <a:defRPr sz="2800" b="1">
                <a:solidFill>
                  <a:srgbClr val="00B0F0"/>
                </a:solidFill>
                <a:latin typeface="Roboto"/>
                <a:ea typeface="Roboto"/>
                <a:cs typeface="Roboto"/>
              </a:defRPr>
            </a:lvl1pPr>
            <a:lvl2pPr marL="9144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2400">
                <a:solidFill>
                  <a:schemeClr val="dk1"/>
                </a:solidFill>
              </a:defRPr>
            </a:lvl2pPr>
            <a:lvl3pPr marL="13716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2000">
                <a:solidFill>
                  <a:schemeClr val="dk1"/>
                </a:solidFill>
              </a:defRPr>
            </a:lvl3pPr>
            <a:lvl4pPr marL="18288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4pPr>
            <a:lvl5pPr marL="22860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5pPr>
            <a:lvl6pPr marL="27432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6pPr>
            <a:lvl7pPr marL="32004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7pPr>
            <a:lvl8pPr marL="36576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8pPr>
            <a:lvl9pPr marL="41148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rgbClr val="00B050"/>
                </a:solidFill>
              </a:rPr>
              <a:t>Predicting Risk on Critical DC Water Asset  and</a:t>
            </a:r>
          </a:p>
          <a:p>
            <a:endParaRPr lang="en-US" sz="3200" b="0" dirty="0">
              <a:solidFill>
                <a:srgbClr val="00B050"/>
              </a:solidFill>
            </a:endParaRPr>
          </a:p>
          <a:p>
            <a:r>
              <a:rPr lang="en-US" sz="3200" b="0" dirty="0">
                <a:solidFill>
                  <a:srgbClr val="00B050"/>
                </a:solidFill>
              </a:rPr>
              <a:t> </a:t>
            </a:r>
          </a:p>
          <a:p>
            <a:endParaRPr lang="en-US" sz="3200" b="0" dirty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rgbClr val="00B050"/>
                </a:solidFill>
              </a:rPr>
              <a:t>Determine Cost Impact on various User Jurisdictions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B5C903-4664-5F21-7FFB-029696E5F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41"/>
          <a:stretch/>
        </p:blipFill>
        <p:spPr>
          <a:xfrm>
            <a:off x="1818700" y="528403"/>
            <a:ext cx="9871788" cy="5221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5CB76E-4156-6D48-D83A-9E2C4540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403" y="-118020"/>
            <a:ext cx="2871465" cy="15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79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C184D8-4C08-0B29-95EE-6009A69E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497" y="1115124"/>
            <a:ext cx="10914315" cy="43993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0C7B4C-CBDA-54C0-35B1-054EB31A0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7" y="-124588"/>
            <a:ext cx="2551238" cy="15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04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53FE8-7439-1CB0-4188-3698CBCFF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778" y="122851"/>
            <a:ext cx="9570993" cy="4817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F90BF4-95DC-D450-1695-3363A77CD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919" y="4993012"/>
            <a:ext cx="10269049" cy="740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79F1E-8AE1-B4A5-B01D-7DF94A1F7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9220" y="28122"/>
            <a:ext cx="2409218" cy="126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60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16638-D41C-5D07-629A-0F25A307E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Output and Visualization</a:t>
            </a:r>
            <a:b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with</a:t>
            </a:r>
            <a:b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Tableau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A1E2300-A2A8-F4F0-FF8B-1883BFA79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795" y="3010375"/>
            <a:ext cx="3143689" cy="3115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C719FB-6EA2-EFAE-8A6A-876904C17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16" y="3084253"/>
            <a:ext cx="3143689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02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dc2a110c9_0_36"/>
          <p:cNvSpPr txBox="1">
            <a:spLocks noGrp="1"/>
          </p:cNvSpPr>
          <p:nvPr>
            <p:ph type="title"/>
          </p:nvPr>
        </p:nvSpPr>
        <p:spPr>
          <a:xfrm>
            <a:off x="2663025" y="2431775"/>
            <a:ext cx="6693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/>
                </a:solidFill>
              </a:rPr>
              <a:t>Output and Visualisation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4F7499-BBF6-FCA3-FAAC-A7FD39149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" y="257458"/>
            <a:ext cx="10991088" cy="636780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dc204e682_0_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cdc204e682_0_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9" name="Google Shape;259;g2cdc204e682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1" y="365126"/>
            <a:ext cx="11814048" cy="61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cdc204e682_0_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2cdc204e682_0_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g2cdc204e682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73" y="283464"/>
            <a:ext cx="11905488" cy="6336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dc204e682_0_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2cdc204e682_0_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" name="Google Shape;273;g2cdc204e682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12" y="146305"/>
            <a:ext cx="11768328" cy="6583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dc204e682_0_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2cdc204e682_0_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" name="Google Shape;280;g2cdc204e682_0_36"/>
          <p:cNvPicPr preferRelativeResize="0"/>
          <p:nvPr/>
        </p:nvPicPr>
        <p:blipFill rotWithShape="1">
          <a:blip r:embed="rId3">
            <a:alphaModFix/>
          </a:blip>
          <a:srcRect r="8489"/>
          <a:stretch/>
        </p:blipFill>
        <p:spPr>
          <a:xfrm>
            <a:off x="662940" y="210312"/>
            <a:ext cx="10866120" cy="643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cdc204e682_0_21"/>
          <p:cNvSpPr txBox="1">
            <a:spLocks noGrp="1"/>
          </p:cNvSpPr>
          <p:nvPr>
            <p:ph type="title"/>
          </p:nvPr>
        </p:nvSpPr>
        <p:spPr>
          <a:xfrm>
            <a:off x="4841032" y="120645"/>
            <a:ext cx="2940698" cy="61833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 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8F463-24AA-E820-2C85-49CCE2ED9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12" y="901989"/>
            <a:ext cx="5801535" cy="5858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ABBCB2-B812-98CD-9B0D-C01FAB5FA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59610"/>
            <a:ext cx="5896798" cy="58777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3"/>
          <p:cNvGrpSpPr/>
          <p:nvPr/>
        </p:nvGrpSpPr>
        <p:grpSpPr>
          <a:xfrm>
            <a:off x="531761" y="1355875"/>
            <a:ext cx="11374384" cy="3506176"/>
            <a:chOff x="643463" y="1675915"/>
            <a:chExt cx="11128445" cy="3506176"/>
          </a:xfrm>
        </p:grpSpPr>
        <p:sp>
          <p:nvSpPr>
            <p:cNvPr id="95" name="Google Shape;95;p3"/>
            <p:cNvSpPr/>
            <p:nvPr/>
          </p:nvSpPr>
          <p:spPr>
            <a:xfrm>
              <a:off x="2928343" y="2037662"/>
              <a:ext cx="1424939" cy="677171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rgbClr val="08283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54"/>
                <a:buFont typeface="Arial"/>
                <a:buNone/>
              </a:pPr>
              <a:r>
                <a:rPr lang="en-US" sz="1854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Flow per user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964352" y="3138802"/>
              <a:ext cx="1388929" cy="771386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rgbClr val="08283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54"/>
                <a:buFont typeface="Arial"/>
                <a:buNone/>
              </a:pPr>
              <a:r>
                <a:rPr lang="en-US" sz="1854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Labor Hour Per Location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964352" y="4410705"/>
              <a:ext cx="1388929" cy="771386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rgbClr val="08283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54"/>
                <a:buFont typeface="Arial"/>
                <a:buNone/>
              </a:pPr>
              <a:r>
                <a:rPr lang="en-US" sz="1854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Pipe Condition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289523" y="4410705"/>
              <a:ext cx="1388929" cy="771386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rgbClr val="08283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54"/>
                <a:buFont typeface="Arial"/>
                <a:buNone/>
              </a:pPr>
              <a:r>
                <a:rPr lang="en-US" sz="1854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Inspection cycle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7398638" y="4410705"/>
              <a:ext cx="1116288" cy="771386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rgbClr val="08283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54"/>
                <a:buFont typeface="Arial"/>
                <a:buNone/>
              </a:pPr>
              <a:r>
                <a:rPr lang="en-US" sz="1754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Predict</a:t>
              </a:r>
              <a:endParaRPr sz="17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54"/>
                <a:buFont typeface="Arial"/>
                <a:buNone/>
              </a:pPr>
              <a:r>
                <a:rPr lang="en-US" sz="1754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Risk per location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6496949" y="2573510"/>
              <a:ext cx="1250036" cy="771386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rgbClr val="08283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54"/>
                <a:buFont typeface="Arial"/>
                <a:buNone/>
              </a:pPr>
              <a:r>
                <a:rPr lang="en-US" sz="1854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 Cost Share 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8270577" y="2573510"/>
              <a:ext cx="1116288" cy="771386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rgbClr val="08283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36"/>
                <a:buFont typeface="Arial"/>
                <a:buNone/>
              </a:pPr>
              <a:r>
                <a:rPr lang="en-US" sz="1236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Cost Impact of Collapse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2" name="Google Shape;102;p3"/>
            <p:cNvCxnSpPr>
              <a:stCxn id="100" idx="3"/>
              <a:endCxn id="101" idx="1"/>
            </p:cNvCxnSpPr>
            <p:nvPr/>
          </p:nvCxnSpPr>
          <p:spPr>
            <a:xfrm>
              <a:off x="7746985" y="2959203"/>
              <a:ext cx="523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3" name="Google Shape;103;p3"/>
            <p:cNvCxnSpPr/>
            <p:nvPr/>
          </p:nvCxnSpPr>
          <p:spPr>
            <a:xfrm>
              <a:off x="4790537" y="2393914"/>
              <a:ext cx="0" cy="113058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" name="Google Shape;104;p3"/>
            <p:cNvCxnSpPr>
              <a:stCxn id="95" idx="3"/>
            </p:cNvCxnSpPr>
            <p:nvPr/>
          </p:nvCxnSpPr>
          <p:spPr>
            <a:xfrm>
              <a:off x="4353282" y="2376248"/>
              <a:ext cx="437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5" name="Google Shape;105;p3"/>
            <p:cNvCxnSpPr>
              <a:stCxn id="96" idx="3"/>
            </p:cNvCxnSpPr>
            <p:nvPr/>
          </p:nvCxnSpPr>
          <p:spPr>
            <a:xfrm>
              <a:off x="4353281" y="3524495"/>
              <a:ext cx="437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6" name="Google Shape;106;p3"/>
            <p:cNvCxnSpPr>
              <a:endCxn id="100" idx="1"/>
            </p:cNvCxnSpPr>
            <p:nvPr/>
          </p:nvCxnSpPr>
          <p:spPr>
            <a:xfrm>
              <a:off x="5998049" y="2959203"/>
              <a:ext cx="498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7" name="Google Shape;107;p3"/>
            <p:cNvCxnSpPr>
              <a:stCxn id="97" idx="3"/>
              <a:endCxn id="98" idx="1"/>
            </p:cNvCxnSpPr>
            <p:nvPr/>
          </p:nvCxnSpPr>
          <p:spPr>
            <a:xfrm>
              <a:off x="4353281" y="4796398"/>
              <a:ext cx="936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8" name="Google Shape;108;p3"/>
            <p:cNvCxnSpPr>
              <a:endCxn id="99" idx="1"/>
            </p:cNvCxnSpPr>
            <p:nvPr/>
          </p:nvCxnSpPr>
          <p:spPr>
            <a:xfrm>
              <a:off x="6683738" y="4796398"/>
              <a:ext cx="714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9" name="Google Shape;109;p3"/>
            <p:cNvCxnSpPr>
              <a:stCxn id="99" idx="3"/>
            </p:cNvCxnSpPr>
            <p:nvPr/>
          </p:nvCxnSpPr>
          <p:spPr>
            <a:xfrm rot="10800000" flipH="1">
              <a:off x="8514926" y="3344998"/>
              <a:ext cx="313800" cy="1451400"/>
            </a:xfrm>
            <a:prstGeom prst="bentConnector2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10" name="Google Shape;110;p3"/>
            <p:cNvSpPr/>
            <p:nvPr/>
          </p:nvSpPr>
          <p:spPr>
            <a:xfrm>
              <a:off x="9988237" y="3524494"/>
              <a:ext cx="1521845" cy="886211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rgbClr val="08283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54"/>
                <a:buFont typeface="Arial"/>
                <a:buNone/>
              </a:pPr>
              <a:r>
                <a:rPr lang="en-US" sz="1854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1" name="Google Shape;111;p3"/>
            <p:cNvCxnSpPr>
              <a:stCxn id="101" idx="3"/>
              <a:endCxn id="110" idx="0"/>
            </p:cNvCxnSpPr>
            <p:nvPr/>
          </p:nvCxnSpPr>
          <p:spPr>
            <a:xfrm>
              <a:off x="9386865" y="2959203"/>
              <a:ext cx="1362300" cy="565200"/>
            </a:xfrm>
            <a:prstGeom prst="bentConnector2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12" name="Google Shape;112;p3"/>
            <p:cNvCxnSpPr>
              <a:endCxn id="110" idx="2"/>
            </p:cNvCxnSpPr>
            <p:nvPr/>
          </p:nvCxnSpPr>
          <p:spPr>
            <a:xfrm rot="10800000" flipH="1">
              <a:off x="8828860" y="4410705"/>
              <a:ext cx="1920300" cy="385800"/>
            </a:xfrm>
            <a:prstGeom prst="bentConnector2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13" name="Google Shape;113;p3"/>
            <p:cNvSpPr txBox="1"/>
            <p:nvPr/>
          </p:nvSpPr>
          <p:spPr>
            <a:xfrm>
              <a:off x="3384987" y="1675915"/>
              <a:ext cx="9876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54"/>
                <a:buFont typeface="Arial"/>
                <a:buNone/>
              </a:pPr>
              <a:r>
                <a:rPr lang="en-US" sz="1854" b="0" i="0" u="none" strike="noStrike" cap="none">
                  <a:solidFill>
                    <a:schemeClr val="dk1"/>
                  </a:solidFill>
                  <a:highlight>
                    <a:srgbClr val="C0C0C0"/>
                  </a:highlight>
                  <a:latin typeface="Arial"/>
                  <a:ea typeface="Arial"/>
                  <a:cs typeface="Arial"/>
                  <a:sym typeface="Arial"/>
                </a:rPr>
                <a:t>SQL</a:t>
              </a:r>
              <a:endParaRPr sz="1800" b="0" i="0" u="none" strike="noStrike" cap="none">
                <a:solidFill>
                  <a:schemeClr val="dk1"/>
                </a:solidFill>
                <a:highlight>
                  <a:srgbClr val="C0C0C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"/>
            <p:cNvSpPr txBox="1"/>
            <p:nvPr/>
          </p:nvSpPr>
          <p:spPr>
            <a:xfrm>
              <a:off x="3391196" y="2737965"/>
              <a:ext cx="9363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54"/>
                <a:buFont typeface="Arial"/>
                <a:buNone/>
              </a:pPr>
              <a:r>
                <a:rPr lang="en-US" sz="1854" b="0" i="0" u="none" strike="noStrike" cap="none">
                  <a:solidFill>
                    <a:schemeClr val="dk1"/>
                  </a:solidFill>
                  <a:highlight>
                    <a:srgbClr val="C0C0C0"/>
                  </a:highlight>
                  <a:latin typeface="Arial"/>
                  <a:ea typeface="Arial"/>
                  <a:cs typeface="Arial"/>
                  <a:sym typeface="Arial"/>
                </a:rPr>
                <a:t>SQL</a:t>
              </a:r>
              <a:endParaRPr sz="1800" b="0" i="0" u="none" strike="noStrike" cap="none">
                <a:solidFill>
                  <a:schemeClr val="dk1"/>
                </a:solidFill>
                <a:highlight>
                  <a:srgbClr val="C0C0C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"/>
            <p:cNvSpPr txBox="1"/>
            <p:nvPr/>
          </p:nvSpPr>
          <p:spPr>
            <a:xfrm>
              <a:off x="4966648" y="2177737"/>
              <a:ext cx="4402939" cy="3776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54"/>
                <a:buFont typeface="Arial"/>
                <a:buNone/>
              </a:pPr>
              <a:r>
                <a:rPr lang="en-US" sz="1854" b="0" i="0" u="none" strike="noStrike" cap="none">
                  <a:solidFill>
                    <a:schemeClr val="dk1"/>
                  </a:solidFill>
                  <a:highlight>
                    <a:srgbClr val="C0C0C0"/>
                  </a:highlight>
                  <a:latin typeface="Arial"/>
                  <a:ea typeface="Arial"/>
                  <a:cs typeface="Arial"/>
                  <a:sym typeface="Arial"/>
                </a:rPr>
                <a:t>Python Pandas</a:t>
              </a:r>
              <a:endParaRPr sz="1800" b="0" i="0" u="none" strike="noStrike" cap="none">
                <a:solidFill>
                  <a:schemeClr val="dk1"/>
                </a:solidFill>
                <a:highlight>
                  <a:srgbClr val="C0C0C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"/>
            <p:cNvSpPr txBox="1"/>
            <p:nvPr/>
          </p:nvSpPr>
          <p:spPr>
            <a:xfrm>
              <a:off x="3442957" y="4035840"/>
              <a:ext cx="7977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54"/>
                <a:buFont typeface="Arial"/>
                <a:buNone/>
              </a:pPr>
              <a:r>
                <a:rPr lang="en-US" sz="1854" b="0" i="0" u="none" strike="noStrike" cap="none">
                  <a:solidFill>
                    <a:schemeClr val="dk1"/>
                  </a:solidFill>
                  <a:highlight>
                    <a:srgbClr val="C0C0C0"/>
                  </a:highlight>
                  <a:latin typeface="Arial"/>
                  <a:ea typeface="Arial"/>
                  <a:cs typeface="Arial"/>
                  <a:sym typeface="Arial"/>
                </a:rPr>
                <a:t>ML</a:t>
              </a:r>
              <a:endParaRPr sz="1800" b="0" i="0" u="none" strike="noStrike" cap="none">
                <a:solidFill>
                  <a:schemeClr val="dk1"/>
                </a:solidFill>
                <a:highlight>
                  <a:srgbClr val="C0C0C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"/>
            <p:cNvSpPr txBox="1"/>
            <p:nvPr/>
          </p:nvSpPr>
          <p:spPr>
            <a:xfrm>
              <a:off x="5784933" y="4025015"/>
              <a:ext cx="9363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54"/>
                <a:buFont typeface="Arial"/>
                <a:buNone/>
              </a:pPr>
              <a:r>
                <a:rPr lang="en-US" sz="1854" b="0" i="0" u="none" strike="noStrike" cap="none">
                  <a:solidFill>
                    <a:schemeClr val="dk1"/>
                  </a:solidFill>
                  <a:highlight>
                    <a:srgbClr val="C0C0C0"/>
                  </a:highlight>
                  <a:latin typeface="Arial"/>
                  <a:ea typeface="Arial"/>
                  <a:cs typeface="Arial"/>
                  <a:sym typeface="Arial"/>
                </a:rPr>
                <a:t>ML</a:t>
              </a:r>
              <a:endParaRPr sz="1800" b="0" i="0" u="none" strike="noStrike" cap="none">
                <a:solidFill>
                  <a:schemeClr val="dk1"/>
                </a:solidFill>
                <a:highlight>
                  <a:srgbClr val="C0C0C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"/>
            <p:cNvSpPr txBox="1"/>
            <p:nvPr/>
          </p:nvSpPr>
          <p:spPr>
            <a:xfrm>
              <a:off x="7795991" y="4025015"/>
              <a:ext cx="7617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54"/>
                <a:buFont typeface="Arial"/>
                <a:buNone/>
              </a:pPr>
              <a:r>
                <a:rPr lang="en-US" sz="1854" b="0" i="0" u="none" strike="noStrike" cap="none">
                  <a:solidFill>
                    <a:schemeClr val="dk1"/>
                  </a:solidFill>
                  <a:highlight>
                    <a:srgbClr val="C0C0C0"/>
                  </a:highlight>
                  <a:latin typeface="Arial"/>
                  <a:ea typeface="Arial"/>
                  <a:cs typeface="Arial"/>
                  <a:sym typeface="Arial"/>
                </a:rPr>
                <a:t>ML</a:t>
              </a:r>
              <a:endParaRPr sz="1800" b="0" i="0" u="none" strike="noStrike" cap="none">
                <a:solidFill>
                  <a:schemeClr val="dk1"/>
                </a:solidFill>
                <a:highlight>
                  <a:srgbClr val="C0C0C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131841" y="2573509"/>
              <a:ext cx="866119" cy="771386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rgbClr val="08283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36"/>
                <a:buFont typeface="Arial"/>
                <a:buNone/>
              </a:pPr>
              <a:r>
                <a:rPr lang="en-US" sz="1236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Flow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236"/>
                <a:buFont typeface="Arial"/>
                <a:buNone/>
              </a:pPr>
              <a:r>
                <a:rPr lang="en-US" sz="1236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and cost analysis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0" name="Google Shape;120;p3"/>
            <p:cNvCxnSpPr>
              <a:endCxn id="119" idx="1"/>
            </p:cNvCxnSpPr>
            <p:nvPr/>
          </p:nvCxnSpPr>
          <p:spPr>
            <a:xfrm>
              <a:off x="4790441" y="2959202"/>
              <a:ext cx="341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21" name="Google Shape;121;p3"/>
            <p:cNvSpPr txBox="1"/>
            <p:nvPr/>
          </p:nvSpPr>
          <p:spPr>
            <a:xfrm>
              <a:off x="10784394" y="3121184"/>
              <a:ext cx="987514" cy="3776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54"/>
                <a:buFont typeface="Arial"/>
                <a:buNone/>
              </a:pPr>
              <a:r>
                <a:rPr lang="en-US" sz="1854" b="0" i="0" u="none" strike="noStrike" cap="none">
                  <a:solidFill>
                    <a:schemeClr val="dk1"/>
                  </a:solidFill>
                  <a:highlight>
                    <a:srgbClr val="C0C0C0"/>
                  </a:highlight>
                  <a:latin typeface="Arial"/>
                  <a:ea typeface="Arial"/>
                  <a:cs typeface="Arial"/>
                  <a:sym typeface="Arial"/>
                </a:rPr>
                <a:t>Tableau</a:t>
              </a:r>
              <a:endParaRPr sz="1800" b="0" i="0" u="none" strike="noStrike" cap="none">
                <a:solidFill>
                  <a:schemeClr val="dk1"/>
                </a:solidFill>
                <a:highlight>
                  <a:srgbClr val="C0C0C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" name="Google Shape;122;p3"/>
            <p:cNvCxnSpPr/>
            <p:nvPr/>
          </p:nvCxnSpPr>
          <p:spPr>
            <a:xfrm>
              <a:off x="8133340" y="2376247"/>
              <a:ext cx="695381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23" name="Google Shape;123;p3"/>
            <p:cNvCxnSpPr/>
            <p:nvPr/>
          </p:nvCxnSpPr>
          <p:spPr>
            <a:xfrm rot="10800000">
              <a:off x="5429024" y="2376247"/>
              <a:ext cx="818431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24" name="Google Shape;124;p3"/>
            <p:cNvSpPr/>
            <p:nvPr/>
          </p:nvSpPr>
          <p:spPr>
            <a:xfrm>
              <a:off x="643463" y="4035846"/>
              <a:ext cx="1523100" cy="7605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rgbClr val="08283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4"/>
                <a:buFont typeface="Arial"/>
                <a:buNone/>
              </a:pPr>
              <a:endParaRPr sz="16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4"/>
                <a:buFont typeface="Arial"/>
                <a:buNone/>
              </a:pPr>
              <a:r>
                <a:rPr lang="en-US" sz="1654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Location Description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654"/>
                <a:buFont typeface="Arial"/>
                <a:buNone/>
              </a:pPr>
              <a:r>
                <a:rPr lang="en-US" sz="1654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859847" y="3608805"/>
              <a:ext cx="9465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54"/>
                <a:buFont typeface="Arial"/>
                <a:buNone/>
              </a:pPr>
              <a:r>
                <a:rPr lang="en-US" sz="1854" b="0" i="0" u="none" strike="noStrike" cap="none">
                  <a:solidFill>
                    <a:schemeClr val="dk1"/>
                  </a:solidFill>
                  <a:highlight>
                    <a:srgbClr val="C0C0C0"/>
                  </a:highlight>
                  <a:latin typeface="Arial"/>
                  <a:ea typeface="Arial"/>
                  <a:cs typeface="Arial"/>
                  <a:sym typeface="Arial"/>
                </a:rPr>
                <a:t>Leaflet </a:t>
              </a:r>
              <a:endParaRPr sz="1800" b="0" i="0" u="none" strike="noStrike" cap="none">
                <a:solidFill>
                  <a:schemeClr val="dk1"/>
                </a:solidFill>
                <a:highlight>
                  <a:srgbClr val="C0C0C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6" name="Google Shape;126;p3"/>
            <p:cNvCxnSpPr>
              <a:stCxn id="124" idx="3"/>
              <a:endCxn id="95" idx="1"/>
            </p:cNvCxnSpPr>
            <p:nvPr/>
          </p:nvCxnSpPr>
          <p:spPr>
            <a:xfrm rot="10800000" flipH="1">
              <a:off x="2166563" y="2376396"/>
              <a:ext cx="761700" cy="2039700"/>
            </a:xfrm>
            <a:prstGeom prst="bentConnector3">
              <a:avLst>
                <a:gd name="adj1" fmla="val 5894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27" name="Google Shape;127;p3"/>
            <p:cNvCxnSpPr>
              <a:stCxn id="128" idx="3"/>
              <a:endCxn id="97" idx="1"/>
            </p:cNvCxnSpPr>
            <p:nvPr/>
          </p:nvCxnSpPr>
          <p:spPr>
            <a:xfrm>
              <a:off x="2133644" y="2779446"/>
              <a:ext cx="830700" cy="2016900"/>
            </a:xfrm>
            <a:prstGeom prst="bentConnector3">
              <a:avLst>
                <a:gd name="adj1" fmla="val 5819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28" name="Google Shape;128;p3"/>
          <p:cNvSpPr/>
          <p:nvPr/>
        </p:nvSpPr>
        <p:spPr>
          <a:xfrm>
            <a:off x="531775" y="2079156"/>
            <a:ext cx="1523100" cy="7605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4"/>
              <a:buFont typeface="Arial"/>
              <a:buNone/>
            </a:pPr>
            <a:endParaRPr sz="165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4"/>
              <a:buFont typeface="Arial"/>
              <a:buNone/>
            </a:pPr>
            <a:r>
              <a:rPr lang="en-US" sz="12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Import</a:t>
            </a:r>
            <a:endParaRPr sz="125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4"/>
              <a:buFont typeface="Arial"/>
              <a:buNone/>
            </a:pPr>
            <a:r>
              <a:rPr lang="en-US" sz="12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(IBM Maximo &amp; DC Water Report</a:t>
            </a:r>
            <a:endParaRPr sz="1254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54"/>
              <a:buFont typeface="Arial"/>
              <a:buNone/>
            </a:pPr>
            <a:r>
              <a:rPr lang="en-US" sz="16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6A01A-D4B6-01C6-BCEA-C54483053E74}"/>
              </a:ext>
            </a:extLst>
          </p:cNvPr>
          <p:cNvSpPr txBox="1"/>
          <p:nvPr/>
        </p:nvSpPr>
        <p:spPr>
          <a:xfrm>
            <a:off x="454527" y="153332"/>
            <a:ext cx="4490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Project Workflow Chart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 dirty="0"/>
          </a:p>
        </p:txBody>
      </p:sp>
      <p:sp>
        <p:nvSpPr>
          <p:cNvPr id="134" name="Google Shape;134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35" name="Google Shape;13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09" y="557149"/>
            <a:ext cx="11183112" cy="616305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 txBox="1"/>
          <p:nvPr/>
        </p:nvSpPr>
        <p:spPr>
          <a:xfrm>
            <a:off x="493776" y="29054"/>
            <a:ext cx="1111484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DC Water Asset, The Potomac Interceptor, Serves 1.6 million, 55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mgd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50 mile long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0651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dc0516dd0_0_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42" name="Google Shape;142;g2cdc0516dd0_0_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43" name="Google Shape;143;g2cdc0516dd0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176" y="201168"/>
            <a:ext cx="11567160" cy="636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8" name="Google Shape;168;g2cdc2a110c9_0_12"/>
          <p:cNvSpPr txBox="1"/>
          <p:nvPr/>
        </p:nvSpPr>
        <p:spPr>
          <a:xfrm>
            <a:off x="645066" y="2031101"/>
            <a:ext cx="3994825" cy="35119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Using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sz="4000" dirty="0">
                <a:solidFill>
                  <a:srgbClr val="00B050"/>
                </a:solidFill>
                <a:ea typeface="+mn-ea"/>
              </a:rPr>
              <a:t>Supervised Machine Learning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12590-55E8-FDE5-C0AA-B4D7B83A90EA}"/>
              </a:ext>
            </a:extLst>
          </p:cNvPr>
          <p:cNvSpPr txBox="1"/>
          <p:nvPr/>
        </p:nvSpPr>
        <p:spPr>
          <a:xfrm flipH="1">
            <a:off x="221550" y="478229"/>
            <a:ext cx="5165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6000" dirty="0">
                <a:solidFill>
                  <a:srgbClr val="00B0F0"/>
                </a:solidFill>
              </a:rPr>
              <a:t>Risk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6000" dirty="0">
                <a:solidFill>
                  <a:srgbClr val="00B0F0"/>
                </a:solidFill>
              </a:rPr>
              <a:t>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FE766-90B8-6195-D771-7EBFB4449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73" y="416594"/>
            <a:ext cx="5806494" cy="579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52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8" name="Google Shape;168;g2cdc2a110c9_0_12"/>
          <p:cNvSpPr txBox="1"/>
          <p:nvPr/>
        </p:nvSpPr>
        <p:spPr>
          <a:xfrm>
            <a:off x="645066" y="2031101"/>
            <a:ext cx="3994825" cy="35119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B050"/>
                </a:solidFill>
              </a:rPr>
              <a:t>Data Import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B050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B050"/>
                </a:solidFill>
              </a:rPr>
              <a:t>Target &amp; Feature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B050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B050"/>
                </a:solidFill>
              </a:rPr>
              <a:t>Separation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12590-55E8-FDE5-C0AA-B4D7B83A90EA}"/>
              </a:ext>
            </a:extLst>
          </p:cNvPr>
          <p:cNvSpPr txBox="1"/>
          <p:nvPr/>
        </p:nvSpPr>
        <p:spPr>
          <a:xfrm flipH="1">
            <a:off x="404709" y="242496"/>
            <a:ext cx="4585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Reading CSV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383634-C158-482E-3364-96512EF67D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846"/>
          <a:stretch/>
        </p:blipFill>
        <p:spPr>
          <a:xfrm>
            <a:off x="5744991" y="587829"/>
            <a:ext cx="6088499" cy="559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36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Google Shape;168;g2cdc2a110c9_0_12"/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Get dummies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kern="1200" dirty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Separate Data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kern="1200" dirty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Training &amp; Testing Subset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oogle Shape;161;g2cdc2a110c9_0_1">
            <a:extLst>
              <a:ext uri="{FF2B5EF4-FFF2-40B4-BE49-F238E27FC236}">
                <a16:creationId xmlns:a16="http://schemas.microsoft.com/office/drawing/2014/main" id="{78CEDDE7-AC8E-CBEC-B15C-A305D9C14A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1829"/>
          <a:stretch/>
        </p:blipFill>
        <p:spPr>
          <a:xfrm>
            <a:off x="5743469" y="242496"/>
            <a:ext cx="6090022" cy="59152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C12590-55E8-FDE5-C0AA-B4D7B83A90EA}"/>
              </a:ext>
            </a:extLst>
          </p:cNvPr>
          <p:cNvSpPr txBox="1"/>
          <p:nvPr/>
        </p:nvSpPr>
        <p:spPr>
          <a:xfrm flipH="1">
            <a:off x="404709" y="242496"/>
            <a:ext cx="45851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Encode the categorical variables using </a:t>
            </a:r>
            <a:r>
              <a:rPr lang="en-US" sz="2800" dirty="0" err="1">
                <a:solidFill>
                  <a:srgbClr val="00B0F0"/>
                </a:solidFill>
              </a:rPr>
              <a:t>get_dummies</a:t>
            </a:r>
            <a:endParaRPr lang="en-US" sz="28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8" name="Google Shape;168;g2cdc2a110c9_0_12"/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Scale data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kern="1200" dirty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Instantiate Classifier Instance</a:t>
            </a: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kern="1200" dirty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  <a:p>
            <a:pPr marL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Fit the Model with Training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" name="Google Shape;167;g2cdc2a110c9_0_12" descr="A screenshot of a computer&#10;&#10;Description automatically generated"/>
          <p:cNvPicPr preferRelativeResize="0"/>
          <p:nvPr/>
        </p:nvPicPr>
        <p:blipFill rotWithShape="1">
          <a:blip r:embed="rId3"/>
          <a:srcRect r="30523"/>
          <a:stretch/>
        </p:blipFill>
        <p:spPr>
          <a:xfrm>
            <a:off x="5775649" y="587829"/>
            <a:ext cx="6057842" cy="5542593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A77C90-2A50-00C8-B880-7E2D8D2530AF}"/>
              </a:ext>
            </a:extLst>
          </p:cNvPr>
          <p:cNvSpPr txBox="1"/>
          <p:nvPr/>
        </p:nvSpPr>
        <p:spPr>
          <a:xfrm flipH="1">
            <a:off x="-40928" y="710847"/>
            <a:ext cx="5338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Scale the &amp; </a:t>
            </a:r>
            <a:r>
              <a:rPr lang="en-US" sz="2800" dirty="0" err="1">
                <a:solidFill>
                  <a:srgbClr val="00B0F0"/>
                </a:solidFill>
              </a:rPr>
              <a:t>Sklearn</a:t>
            </a:r>
            <a:endParaRPr 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820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</TotalTime>
  <Words>233</Words>
  <Application>Microsoft Office PowerPoint</Application>
  <PresentationFormat>Widescreen</PresentationFormat>
  <Paragraphs>102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Play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 and Visualization  with  Tableau</vt:lpstr>
      <vt:lpstr>Output and Visualisation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Eyasu M. Yilma</dc:creator>
  <cp:lastModifiedBy>Eyasu Yilma</cp:lastModifiedBy>
  <cp:revision>5</cp:revision>
  <dcterms:created xsi:type="dcterms:W3CDTF">2024-04-06T15:06:09Z</dcterms:created>
  <dcterms:modified xsi:type="dcterms:W3CDTF">2024-04-19T21:18:01Z</dcterms:modified>
</cp:coreProperties>
</file>